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notesMasterIdLst>
    <p:notesMasterId r:id="rId42"/>
  </p:notesMasterIdLst>
  <p:sldIdLst>
    <p:sldId id="289" r:id="rId11"/>
    <p:sldId id="259" r:id="rId12"/>
    <p:sldId id="260" r:id="rId13"/>
    <p:sldId id="258" r:id="rId14"/>
    <p:sldId id="261" r:id="rId15"/>
    <p:sldId id="290" r:id="rId16"/>
    <p:sldId id="262" r:id="rId17"/>
    <p:sldId id="263" r:id="rId18"/>
    <p:sldId id="264" r:id="rId19"/>
    <p:sldId id="265" r:id="rId20"/>
    <p:sldId id="266" r:id="rId21"/>
    <p:sldId id="267" r:id="rId22"/>
    <p:sldId id="286" r:id="rId23"/>
    <p:sldId id="291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6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89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386EE-D64D-4B90-9AAA-988DEA88F19C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E8084-B91D-436F-AC4C-4BF9A7D47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5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084-B91D-436F-AC4C-4BF9A7D47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8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NBQX in the NAc blocks the pain-relieving effects of photoactivation of the PL-PFC.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A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To test the role of the corticostriatal circuit in pain regulation, NBQX was injected into the NAc core before photoactivation of the PL-PFC and behavior tests. Tests were performed on SNI-treated rats that expressed ChR2.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B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NBQX infusion in the NAc blocked the effect of PFC activation on mechanical allodynia in SNI-treated rats.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9–11,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0.01.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C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NBQX infusion in the NAc blocked the effect of PL-PFC activation on cold allodynia in SNI-treated rats.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8–10,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0.05.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D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NBQX infusion in the NAc blocked the effect of light treatment in the PL-PFC on sucrose preference in SNI-treated rats.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4–5,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0.05.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E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Schematic showing the locations of NBQX infusion in the NAc core. Error bars show mean and SEM.</a:t>
            </a:r>
          </a:p>
        </p:txBody>
      </p:sp>
    </p:spTree>
    <p:extLst>
      <p:ext uri="{BB962C8B-B14F-4D97-AF65-F5344CB8AC3E}">
        <p14:creationId xmlns:p14="http://schemas.microsoft.com/office/powerpoint/2010/main" val="249991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SNI evokes sensory and depressive symptoms of chronic pain.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A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B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SNI-treated rats developed mechanical and cold allodynia, compared with sham-treated rats. Two-way ANOVA with repeated measures and Bonferroni's post-test,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6,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0.0001.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C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SNI-treated rats developed decreased preference for sucrose in the SPT, a test of anhedonia.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8,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0.001.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D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SNI-treated rats developed decreased motivation or behavioral despair, as indicated by prolonged immobility on the FST.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4,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0.05. Error bars show mean and SEM.</a:t>
            </a:r>
          </a:p>
        </p:txBody>
      </p:sp>
    </p:spTree>
    <p:extLst>
      <p:ext uri="{BB962C8B-B14F-4D97-AF65-F5344CB8AC3E}">
        <p14:creationId xmlns:p14="http://schemas.microsoft.com/office/powerpoint/2010/main" val="153620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Functional expression of ChR2 in PL-PFC neurons.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A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Histologic expression of ChR2-eYFP in the PL-PFC 14 d after viral injection. ChR2-eYFP was found to be restricted to neurons in the PL-PFC region. NeuN, Neuronal marker.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B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Schematic showing electrophysiological recordings were conducted at the site of light delivery. Data were collected from prefrontal neurons 14 d after viral injections in the PL-PFC.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C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Whole-cell patch-clamp recording showed that direct illumination with an LED in brain slices containing the PL-PFC elicited spikes with high fidelity in prefrontal neurons. LED pulses are represented below in blue.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D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In vivo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recording at the virus injection site with simultaneous photoactivation demonstrated that laser pulses reliably triggered spikes in PL-PFC neurons. Laser pulses are represented below in green.</a:t>
            </a:r>
          </a:p>
        </p:txBody>
      </p:sp>
    </p:spTree>
    <p:extLst>
      <p:ext uri="{BB962C8B-B14F-4D97-AF65-F5344CB8AC3E}">
        <p14:creationId xmlns:p14="http://schemas.microsoft.com/office/powerpoint/2010/main" val="4105057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Activation of PL-PFC neurons relieves sensory allodynia in a rat chronic neuropathic pain (SNI) model.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A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Optical fibers were positioned directly above viral injection sites in the PL-PFC. Photoactivation occurred during behavior tests.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B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Illumination of ChR2-expressing neurons in the PL-PFC decreased mechanical allodynia in SNI-treated rats, but not in sham-treated rats. Light treatment did not have any effect on animals that received vectors containing eYFP only. Two-way ANOVA with Bonferroni's post-test,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8–9,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0.0001. Light treatment was performed ≥2 weeks after SNI/sham procedures.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C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Illumination of ChR2-expressing neurons in the PL-PFC decreased cold allodynia in SNI-treated rats. Two-way ANOVA with Bonferroni's post-test,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8–9,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0.0001. Light treatment was performed ≥2 weeks after SNI/sham procedures.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D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Schematic showing the locations of optic fibers.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E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To test the contribution of local circuits within the PL-PFC to the antiallodynic effects of prefrontal activation, NBQX was injected into the PL-PFC before photoactivation and behavior assays. Tests were performed on SNI-treated rats that expressed ChR2.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F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Compared with saline, NBQX infusion in the PFC did not alter mechanical allodynia in SNI-treated rats, with or without light activation of the PFC.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5 (light),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6–7 (no light),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&gt; 0.05.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G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NBQX infusion in the PFC did not alter cold allodynia in SNI-treated rats, with or without light activation of the PFC.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5 (light),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6–7 (no light),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&gt; 0.05.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H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Schematic showing the locations of NBQX infusion in the PL-PFC. Error bars show mean and SEM.</a:t>
            </a:r>
          </a:p>
        </p:txBody>
      </p:sp>
    </p:spTree>
    <p:extLst>
      <p:ext uri="{BB962C8B-B14F-4D97-AF65-F5344CB8AC3E}">
        <p14:creationId xmlns:p14="http://schemas.microsoft.com/office/powerpoint/2010/main" val="16138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Activation of PL-PFC neurons elevates acute nociceptive threshold and relieves chronic neuropathic pain.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A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Photoactivation of the PL-PFC relieved mechanical allodynia of the injured paws 4 weeks after SNI.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5,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0.001.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B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Activation of the PL-PFC relieved cold allodynia of the injured paws 4 weeks after SNI.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4,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0.01.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C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Activation of the PL-PFC increased the latency to withdrawal of the uninjured (contralateral) paws of SNI-treated rats on the Hargreaves test.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5,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0.05.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D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Activation of the PL-PFC increased the latency to withdrawal of the injured paws of SNI-treated rats.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5,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0.01. Error bars show mean and SEM.</a:t>
            </a:r>
          </a:p>
        </p:txBody>
      </p:sp>
    </p:spTree>
    <p:extLst>
      <p:ext uri="{BB962C8B-B14F-4D97-AF65-F5344CB8AC3E}">
        <p14:creationId xmlns:p14="http://schemas.microsoft.com/office/powerpoint/2010/main" val="2608263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Prefrontal activation relieves the aversive quality and depressive symptoms associated with chronic pain.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A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Schematic of the light treatment.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B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Light activation in the PL-PFC induced chamber preference in SNI-treated, but not sham-treated, rats. Two-way ANOVA with repeated measures and Bonferroni's post-test was used to compare preconditioning with test values,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7,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0.05 for the SNI group,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5,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&gt; 0.05 for the sham group.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C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Photoactivation of the PL-PFC improved sucrose preference in animals with chronic pain. Two-way ANOVA with Bonferroni's post-test,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8–10,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0.0001.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D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Photoactivation of the PL-PFC had no effect on total fluid consumption during the SPT in SNI-treated rats.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&gt; 0.05.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E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Activation of the PL-PFC caused a trend of increase in sucrose consumption during the SPT in SNI-treated rats.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&gt; 0.05.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F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Activation of the PL-PFC caused a trend of decrease in water consumption during the SPT in SNI-treated rats.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&gt; 0.05.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G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Photoactivation of the PL-PFC decreased immobility on the FST in SNI-treated rats.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5–9,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0.01.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H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Locomotor activity was not altered by PL-PFC photoactivation. Two-way ANOVA with repeated measures,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4–8,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&gt; 0.05. Error bars show mean and SEM.</a:t>
            </a:r>
          </a:p>
        </p:txBody>
      </p:sp>
    </p:spTree>
    <p:extLst>
      <p:ext uri="{BB962C8B-B14F-4D97-AF65-F5344CB8AC3E}">
        <p14:creationId xmlns:p14="http://schemas.microsoft.com/office/powerpoint/2010/main" val="1457891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Light treatment in the NAc core selectively activates axon terminals of prefrontal neurons that project to the NAc core.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A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ChR2-eYFP expression was found in the axon terminals of PL-PFC neurons in the NAc core 4 weeks after viral injections in the PL-PFC.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B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In vivo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recordings from the NAc core showed that light treatment in the NAc produced spikes.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C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Whole-cell patch-clamp recordings from slices containing the NAc core showed that LED pulses produce EPSPs and spikes in MSNs of the NAc core.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D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Light-induced EPSPs in the NAc were blocked by bath application of NBQX.</a:t>
            </a:r>
          </a:p>
        </p:txBody>
      </p:sp>
    </p:spTree>
    <p:extLst>
      <p:ext uri="{BB962C8B-B14F-4D97-AF65-F5344CB8AC3E}">
        <p14:creationId xmlns:p14="http://schemas.microsoft.com/office/powerpoint/2010/main" val="263753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Activation of prefrontal projections to the NAc core has antinociceptive effects in the chronic neuropathic pain state.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A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Schematic showing the experimental paradigm. Four weeks after viral injections in the PL-PFC, light treatment was performed in the NAc core to activate prefrontal neurons that project to the NAc during behavior tests.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B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Photoactivation of PL-PFC axons in the NAc core reduced mechanical allodynia in SNI-treated rats expressing ChR2-eYFP. Two-way ANOVA,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4–7,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0.001.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C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Activation of PL-PFC axons in the NAc core reduced cold allodynia in SNI-treated rats expressing ChR2-eYFP. Two-way ANOVA,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4–8,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0.01.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D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Schematic showing the locations of optic fibers in the NAc core. Error bars show mean and SEM.</a:t>
            </a:r>
          </a:p>
        </p:txBody>
      </p:sp>
    </p:spTree>
    <p:extLst>
      <p:ext uri="{BB962C8B-B14F-4D97-AF65-F5344CB8AC3E}">
        <p14:creationId xmlns:p14="http://schemas.microsoft.com/office/powerpoint/2010/main" val="4104825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Activation of prefrontal projections to the NAc core relieves the affective symptoms associated with chronic pain.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A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Schematic of the light treatment.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B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Light activation of the corticostriatal circuit induced chamber preference in SNI-treated, but not sham-treated, rats. Two-way ANOVA with repeated measures and Bonferroni's post-test,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8,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0.01 for the SNI group;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7,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&gt; 0.05 for the sham group.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C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Photoactivation of the prefrontal projection to the NAc core improved sucrose preference in SNI-treated rats. Two-way ANOVA,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6–7,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0.001.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D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Photoactivation of the PL–NAc circuit had no effect on the total fluid consumption of SNI-treated rats during the SPT.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&gt; 0.05.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E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Activation of the PL–NAc circuit increased sucrose consumption in SNI-treated rats during the SPT.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0.01.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F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Activation of the PL–NAc circuit decreased water consumption in SNI-treated rats during the SPT.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0.05.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G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, Activation of the prefrontal projection to the NAc core decreased immobility on the FST in SNI-treated rats. Student's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test,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= 5–6, </a:t>
            </a:r>
            <a:r>
              <a:rPr lang="en-GB" altLang="en-US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&lt; 0.05. Error bars show mean and SEM.</a:t>
            </a:r>
          </a:p>
        </p:txBody>
      </p:sp>
    </p:spTree>
    <p:extLst>
      <p:ext uri="{BB962C8B-B14F-4D97-AF65-F5344CB8AC3E}">
        <p14:creationId xmlns:p14="http://schemas.microsoft.com/office/powerpoint/2010/main" val="260565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D2D2-9802-45E9-81E5-AFF0850270CE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A51F-1B8E-46ED-94BB-339827DA7EE7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369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178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621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02205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436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70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51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0866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52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6233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0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FBB11-4879-4458-831F-0BB36E94FF16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76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90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5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73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027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31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2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20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282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7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A01B-494C-4255-A867-877B4CA33C03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52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214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95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82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8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21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703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86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67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89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98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0277-698F-436A-A839-BA051157D09E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38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284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925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24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3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8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45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0380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16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931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9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9B66-08E1-45D6-9C19-EF23E3208A56}" type="datetime1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48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537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458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2500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64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77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409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8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3852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80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5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C60F-FD87-4527-937F-CDE1B9FE6258}" type="datetime1">
              <a:rPr lang="en-US" smtClean="0"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6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691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67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2635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6785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739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124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904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86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9656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8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923F-1AE4-4220-91DB-B961080C9802}" type="datetime1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739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266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209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215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665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977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92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69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361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641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754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F867-717D-441A-848E-8BD03E352DAD}" type="datetime1">
              <a:rPr lang="en-US" smtClean="0"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923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57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819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615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9907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746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7250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579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26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072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2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404E-AC23-405E-82B1-954583840559}" type="datetime1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568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2640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782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314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183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6221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80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1153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824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62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3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66616-FB9C-4376-AE1C-31B5D3D4C32E}" type="datetime1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992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303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26" indent="0">
              <a:buNone/>
              <a:defRPr sz="1814"/>
            </a:lvl2pPr>
            <a:lvl3pPr marL="829452" indent="0">
              <a:buNone/>
              <a:defRPr sz="1633"/>
            </a:lvl3pPr>
            <a:lvl4pPr marL="1244178" indent="0">
              <a:buNone/>
              <a:defRPr sz="1451"/>
            </a:lvl4pPr>
            <a:lvl5pPr marL="1658904" indent="0">
              <a:buNone/>
              <a:defRPr sz="1451"/>
            </a:lvl5pPr>
            <a:lvl6pPr marL="2073631" indent="0">
              <a:buNone/>
              <a:defRPr sz="1451"/>
            </a:lvl6pPr>
            <a:lvl7pPr marL="2488357" indent="0">
              <a:buNone/>
              <a:defRPr sz="1451"/>
            </a:lvl7pPr>
            <a:lvl8pPr marL="2903083" indent="0">
              <a:buNone/>
              <a:defRPr sz="1451"/>
            </a:lvl8pPr>
            <a:lvl9pPr marL="3317809" indent="0">
              <a:buNone/>
              <a:defRPr sz="145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1628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594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028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037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29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254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9624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733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4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5369B-3E07-4583-927E-DB2B1EAFBE2A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9D7B3-277C-437B-96DB-2C7BD9D6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9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06156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8" kern="12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88227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8" kern="12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46828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8" kern="12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09315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8" kern="12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92999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8" kern="12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92175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8" kern="12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65765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8" kern="12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49535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8" kern="12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51949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540" b="1">
          <a:solidFill>
            <a:srgbClr val="000000"/>
          </a:solidFill>
          <a:latin typeface="Times New Roman" panose="02020603050405020304" pitchFamily="18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14" kern="12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8" kern="12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background paper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" y="1899602"/>
            <a:ext cx="9052560" cy="39271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smtClean="0"/>
              <a:t>background paper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10013"/>
            <a:ext cx="8229600" cy="3306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88" y="5905918"/>
            <a:ext cx="2289656" cy="5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background paper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80275"/>
            <a:ext cx="8229600" cy="35658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46" y="5905918"/>
            <a:ext cx="2289656" cy="5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background paper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65" y="1690003"/>
            <a:ext cx="8669271" cy="434635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6" y="6138149"/>
            <a:ext cx="2289656" cy="5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/>
              <a:t>corticolimbic</a:t>
            </a:r>
            <a:r>
              <a:rPr lang="en-US" dirty="0"/>
              <a:t> </a:t>
            </a:r>
            <a:r>
              <a:rPr lang="en-US" dirty="0" err="1"/>
              <a:t>mPFC-NAc</a:t>
            </a:r>
            <a:r>
              <a:rPr lang="en-US" dirty="0"/>
              <a:t> connection is an accurate predictor of the transition from subacute to chronic </a:t>
            </a:r>
            <a:r>
              <a:rPr lang="en-US" dirty="0" smtClean="0"/>
              <a:t>pain</a:t>
            </a:r>
          </a:p>
          <a:p>
            <a:endParaRPr lang="en-US" dirty="0"/>
          </a:p>
          <a:p>
            <a:r>
              <a:rPr lang="en-US" dirty="0"/>
              <a:t>That motivation-valuation circuitry predicts pain persistence raises the possibility that, as with positive reinforcement learning, the </a:t>
            </a:r>
            <a:r>
              <a:rPr lang="en-US" dirty="0" err="1"/>
              <a:t>NAc</a:t>
            </a:r>
            <a:r>
              <a:rPr lang="en-US" dirty="0"/>
              <a:t> contributes to an aversive teaching signal that leads to sustained pain intensity over </a:t>
            </a:r>
            <a:r>
              <a:rPr lang="en-US" dirty="0" smtClean="0"/>
              <a:t>time following </a:t>
            </a:r>
            <a:r>
              <a:rPr lang="en-US" dirty="0"/>
              <a:t>a static peripheral injury.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Paper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" y="1575755"/>
            <a:ext cx="9052560" cy="457485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</a:t>
            </a:r>
          </a:p>
          <a:p>
            <a:pPr lvl="1"/>
            <a:r>
              <a:rPr lang="en-US" i="1" dirty="0"/>
              <a:t>Virus construction and </a:t>
            </a:r>
            <a:r>
              <a:rPr lang="en-US" i="1" dirty="0" smtClean="0"/>
              <a:t>packaging</a:t>
            </a:r>
          </a:p>
          <a:p>
            <a:pPr lvl="2"/>
            <a:r>
              <a:rPr lang="en-US" dirty="0" smtClean="0"/>
              <a:t>Recombinant </a:t>
            </a:r>
            <a:r>
              <a:rPr lang="en-US" dirty="0"/>
              <a:t>adeno-associated </a:t>
            </a:r>
            <a:r>
              <a:rPr lang="en-US" dirty="0" smtClean="0"/>
              <a:t>virus (AAV</a:t>
            </a:r>
            <a:r>
              <a:rPr lang="en-US" dirty="0"/>
              <a:t>) vectors were serotyped with AAV1 coat proteins and </a:t>
            </a:r>
            <a:r>
              <a:rPr lang="en-US" dirty="0" smtClean="0"/>
              <a:t>packaged by </a:t>
            </a:r>
            <a:r>
              <a:rPr lang="en-US" dirty="0"/>
              <a:t>the viral vector </a:t>
            </a:r>
            <a:r>
              <a:rPr lang="en-US" dirty="0" smtClean="0"/>
              <a:t>core</a:t>
            </a:r>
          </a:p>
          <a:p>
            <a:pPr lvl="2"/>
            <a:endParaRPr lang="en-US" dirty="0"/>
          </a:p>
          <a:p>
            <a:pPr lvl="1"/>
            <a:r>
              <a:rPr lang="en-US" i="1" dirty="0" smtClean="0"/>
              <a:t>Drugs</a:t>
            </a:r>
          </a:p>
          <a:p>
            <a:pPr lvl="2"/>
            <a:r>
              <a:rPr lang="en-US" dirty="0" smtClean="0"/>
              <a:t>3-dihydroxy-6-nitro-7-sulfamoyl benzo[f]quinoxaline-2,3-dione </a:t>
            </a:r>
            <a:r>
              <a:rPr lang="en-US" dirty="0"/>
              <a:t>(NBQX), an AMPA receptor antagonist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Method</a:t>
            </a:r>
          </a:p>
          <a:p>
            <a:pPr lvl="1"/>
            <a:r>
              <a:rPr lang="en-US" dirty="0"/>
              <a:t>Stereotaxic cannula implantation and intracranial viral </a:t>
            </a:r>
            <a:r>
              <a:rPr lang="en-US" dirty="0" smtClean="0"/>
              <a:t>injections</a:t>
            </a:r>
          </a:p>
          <a:p>
            <a:pPr lvl="2"/>
            <a:r>
              <a:rPr lang="en-US" dirty="0" smtClean="0"/>
              <a:t>Rats </a:t>
            </a:r>
            <a:r>
              <a:rPr lang="en-US" dirty="0"/>
              <a:t>were anesthetized </a:t>
            </a:r>
            <a:r>
              <a:rPr lang="en-US" dirty="0" smtClean="0"/>
              <a:t>with isoflurane </a:t>
            </a:r>
            <a:r>
              <a:rPr lang="en-US" dirty="0"/>
              <a:t>(1.5–2</a:t>
            </a:r>
            <a:r>
              <a:rPr lang="en-US" dirty="0" smtClean="0"/>
              <a:t>%)</a:t>
            </a:r>
          </a:p>
          <a:p>
            <a:pPr lvl="2"/>
            <a:r>
              <a:rPr lang="en-US" dirty="0" smtClean="0"/>
              <a:t>Virus </a:t>
            </a:r>
            <a:r>
              <a:rPr lang="en-US" dirty="0"/>
              <a:t>was delivered to the </a:t>
            </a:r>
            <a:r>
              <a:rPr lang="en-US" dirty="0" err="1" smtClean="0"/>
              <a:t>prelimbic</a:t>
            </a:r>
            <a:r>
              <a:rPr lang="en-US" dirty="0"/>
              <a:t> </a:t>
            </a:r>
            <a:r>
              <a:rPr lang="en-US" dirty="0" smtClean="0"/>
              <a:t>region </a:t>
            </a:r>
            <a:r>
              <a:rPr lang="en-US" dirty="0"/>
              <a:t>of the prefrontal cortex (PL-PFC) </a:t>
            </a:r>
            <a:r>
              <a:rPr lang="en-US" dirty="0" smtClean="0"/>
              <a:t>only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SNI </a:t>
            </a:r>
            <a:r>
              <a:rPr lang="en-US" dirty="0" smtClean="0"/>
              <a:t>surgery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common peroneal and </a:t>
            </a:r>
            <a:r>
              <a:rPr lang="en-US" dirty="0" err="1"/>
              <a:t>tibial</a:t>
            </a:r>
            <a:r>
              <a:rPr lang="en-US" dirty="0"/>
              <a:t> nerves were tied with </a:t>
            </a:r>
            <a:r>
              <a:rPr lang="en-US" dirty="0" smtClean="0"/>
              <a:t>nonabsorbent 5-0 </a:t>
            </a:r>
            <a:r>
              <a:rPr lang="en-US" dirty="0"/>
              <a:t>silk sutures at the point of </a:t>
            </a:r>
            <a:r>
              <a:rPr lang="en-US" dirty="0" smtClean="0"/>
              <a:t>trifurcation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nerves were </a:t>
            </a:r>
            <a:r>
              <a:rPr lang="en-US" dirty="0" smtClean="0"/>
              <a:t>then cut </a:t>
            </a:r>
            <a:r>
              <a:rPr lang="en-US" dirty="0"/>
              <a:t>distal to each knot, and 5 mm of the distal ends were </a:t>
            </a:r>
            <a:r>
              <a:rPr lang="en-US" dirty="0" smtClean="0"/>
              <a:t>removed</a:t>
            </a:r>
          </a:p>
          <a:p>
            <a:pPr lvl="2"/>
            <a:r>
              <a:rPr lang="en-US" dirty="0" smtClean="0"/>
              <a:t>In sham </a:t>
            </a:r>
            <a:r>
              <a:rPr lang="en-US" dirty="0"/>
              <a:t>surgeries (control), above nerves were dissected but not 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Immunohistochemistry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vivo </a:t>
            </a:r>
            <a:r>
              <a:rPr lang="en-US" dirty="0" smtClean="0"/>
              <a:t>electrophysiology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Whole-cell </a:t>
            </a:r>
            <a:r>
              <a:rPr lang="en-US" dirty="0" smtClean="0"/>
              <a:t>recordings</a:t>
            </a:r>
          </a:p>
          <a:p>
            <a:pPr lvl="2"/>
            <a:r>
              <a:rPr lang="en-US" dirty="0" smtClean="0"/>
              <a:t>Somatic </a:t>
            </a:r>
            <a:r>
              <a:rPr lang="en-US" dirty="0"/>
              <a:t>whole-cell recordings were made </a:t>
            </a:r>
            <a:r>
              <a:rPr lang="en-US" dirty="0" smtClean="0"/>
              <a:t>from pyramidal </a:t>
            </a:r>
            <a:r>
              <a:rPr lang="en-US" dirty="0"/>
              <a:t>cells in the </a:t>
            </a:r>
            <a:r>
              <a:rPr lang="en-US" dirty="0" err="1"/>
              <a:t>prelimbic</a:t>
            </a:r>
            <a:r>
              <a:rPr lang="en-US" dirty="0"/>
              <a:t> cortex </a:t>
            </a:r>
            <a:r>
              <a:rPr lang="en-US" dirty="0" smtClean="0"/>
              <a:t>and medium </a:t>
            </a:r>
            <a:r>
              <a:rPr lang="en-US" dirty="0"/>
              <a:t>spiny neurons in </a:t>
            </a:r>
            <a:r>
              <a:rPr lang="en-US" dirty="0" smtClean="0"/>
              <a:t>the </a:t>
            </a:r>
            <a:r>
              <a:rPr lang="en-US" dirty="0" err="1" smtClean="0"/>
              <a:t>NAc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Animal </a:t>
            </a:r>
            <a:r>
              <a:rPr lang="en-US" dirty="0"/>
              <a:t>behavioral </a:t>
            </a:r>
            <a:r>
              <a:rPr lang="en-US" dirty="0" smtClean="0"/>
              <a:t>tests</a:t>
            </a:r>
          </a:p>
          <a:p>
            <a:pPr lvl="2"/>
            <a:r>
              <a:rPr lang="en-US" dirty="0" smtClean="0"/>
              <a:t>Animals </a:t>
            </a:r>
            <a:r>
              <a:rPr lang="en-US" dirty="0"/>
              <a:t>received </a:t>
            </a:r>
            <a:r>
              <a:rPr lang="en-US" dirty="0" smtClean="0"/>
              <a:t>either AAV1.hSyn.ChR2-eYFP.WPRE.hGH / AAV1.hSyn.eYFP.WPRE.hGH</a:t>
            </a:r>
            <a:r>
              <a:rPr lang="en-US" dirty="0"/>
              <a:t> </a:t>
            </a:r>
            <a:r>
              <a:rPr lang="en-US" dirty="0" smtClean="0"/>
              <a:t>(control </a:t>
            </a:r>
            <a:r>
              <a:rPr lang="en-US" dirty="0"/>
              <a:t>group) in the </a:t>
            </a:r>
            <a:r>
              <a:rPr lang="en-US" dirty="0" smtClean="0"/>
              <a:t>PL-PFC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ptical stimulation in </a:t>
            </a:r>
            <a:r>
              <a:rPr lang="en-US" dirty="0"/>
              <a:t>the PFC were done 2 weeks after viral </a:t>
            </a:r>
            <a:r>
              <a:rPr lang="en-US" dirty="0" smtClean="0"/>
              <a:t>injection</a:t>
            </a:r>
          </a:p>
          <a:p>
            <a:pPr lvl="2"/>
            <a:r>
              <a:rPr lang="en-US" dirty="0" smtClean="0"/>
              <a:t>Tests with stimulation </a:t>
            </a:r>
            <a:r>
              <a:rPr lang="en-US" dirty="0"/>
              <a:t>in the </a:t>
            </a:r>
            <a:r>
              <a:rPr lang="en-US" dirty="0" err="1"/>
              <a:t>NAc</a:t>
            </a:r>
            <a:r>
              <a:rPr lang="en-US" dirty="0"/>
              <a:t> core were done 6–8 weeks after injection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Method</a:t>
            </a:r>
          </a:p>
          <a:p>
            <a:pPr lvl="1"/>
            <a:r>
              <a:rPr lang="en-US" dirty="0"/>
              <a:t>Mechanical allodynia </a:t>
            </a:r>
            <a:r>
              <a:rPr lang="en-US" dirty="0" smtClean="0"/>
              <a:t>test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raditional </a:t>
            </a:r>
            <a:r>
              <a:rPr lang="en-US" dirty="0"/>
              <a:t>Dixon up-down method </a:t>
            </a:r>
            <a:r>
              <a:rPr lang="en-US" dirty="0" smtClean="0"/>
              <a:t>with von </a:t>
            </a:r>
            <a:r>
              <a:rPr lang="en-US" dirty="0"/>
              <a:t>Frey filaments was used to measure mechanical </a:t>
            </a:r>
            <a:r>
              <a:rPr lang="en-US" dirty="0" smtClean="0"/>
              <a:t>hypersensitivity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Cold allodynia </a:t>
            </a:r>
            <a:r>
              <a:rPr lang="en-US" dirty="0" smtClean="0"/>
              <a:t>test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drop </a:t>
            </a:r>
            <a:r>
              <a:rPr lang="en-US" dirty="0" smtClean="0"/>
              <a:t>of acetone </a:t>
            </a:r>
            <a:r>
              <a:rPr lang="en-US" dirty="0"/>
              <a:t>was applied to the lateral plantar surface of the </a:t>
            </a:r>
            <a:r>
              <a:rPr lang="en-US" dirty="0" smtClean="0"/>
              <a:t>paws</a:t>
            </a:r>
          </a:p>
          <a:p>
            <a:pPr lvl="2"/>
            <a:r>
              <a:rPr lang="en-US" dirty="0" smtClean="0"/>
              <a:t>Scoring </a:t>
            </a:r>
            <a:r>
              <a:rPr lang="en-US" dirty="0"/>
              <a:t>system </a:t>
            </a:r>
            <a:r>
              <a:rPr lang="en-US" dirty="0" smtClean="0"/>
              <a:t>was applied</a:t>
            </a:r>
            <a:r>
              <a:rPr lang="en-US" dirty="0"/>
              <a:t>: 0, no visible response or startle response lasting 0.5 s; 1, </a:t>
            </a:r>
            <a:r>
              <a:rPr lang="en-US" dirty="0" smtClean="0"/>
              <a:t>paw withdrawal </a:t>
            </a:r>
            <a:r>
              <a:rPr lang="en-US" dirty="0"/>
              <a:t>lasting 5 s; 2, withdrawal lasting 5–10 s, with or </a:t>
            </a:r>
            <a:r>
              <a:rPr lang="en-US" dirty="0" smtClean="0"/>
              <a:t>without licking </a:t>
            </a:r>
            <a:r>
              <a:rPr lang="en-US" dirty="0"/>
              <a:t>of the paws; 3, prolonged repetitive withdrawal lasting 10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background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Method</a:t>
            </a:r>
          </a:p>
          <a:p>
            <a:pPr lvl="1"/>
            <a:r>
              <a:rPr lang="en-US" i="1" dirty="0"/>
              <a:t>Formalin test and </a:t>
            </a:r>
            <a:r>
              <a:rPr lang="en-US" i="1" dirty="0" smtClean="0"/>
              <a:t>micro</a:t>
            </a:r>
            <a:r>
              <a:rPr lang="en-US" dirty="0" smtClean="0"/>
              <a:t>-</a:t>
            </a:r>
            <a:r>
              <a:rPr lang="en-US" i="1" dirty="0" smtClean="0"/>
              <a:t>injections</a:t>
            </a:r>
          </a:p>
          <a:p>
            <a:pPr lvl="2"/>
            <a:r>
              <a:rPr lang="en-US" dirty="0" smtClean="0"/>
              <a:t>Five minutes after infusion of 0.5 ml of either 0.25% bupivacaine or saline, animals were injected with 50 ml of 1% formalin subcutaneously into the </a:t>
            </a:r>
            <a:r>
              <a:rPr lang="en-US" dirty="0"/>
              <a:t>plantar surface of the hind-paw contralateral to </a:t>
            </a:r>
            <a:r>
              <a:rPr lang="en-US" dirty="0" smtClean="0"/>
              <a:t>the drug or saline administration. </a:t>
            </a:r>
          </a:p>
          <a:p>
            <a:pPr lvl="2"/>
            <a:endParaRPr lang="en-US" dirty="0" smtClean="0"/>
          </a:p>
          <a:p>
            <a:pPr lvl="2"/>
            <a:r>
              <a:rPr lang="en-US" dirty="0"/>
              <a:t>The amount of time the injected </a:t>
            </a:r>
            <a:r>
              <a:rPr lang="en-US" dirty="0" smtClean="0"/>
              <a:t>paw was elevated </a:t>
            </a:r>
            <a:r>
              <a:rPr lang="en-US" dirty="0"/>
              <a:t>was recorded in 5-min intervals during </a:t>
            </a:r>
            <a:r>
              <a:rPr lang="en-US" dirty="0" smtClean="0"/>
              <a:t>the </a:t>
            </a:r>
            <a:r>
              <a:rPr lang="en-US" dirty="0"/>
              <a:t>70-min period following formalin </a:t>
            </a:r>
            <a:r>
              <a:rPr lang="en-US" dirty="0" smtClean="0"/>
              <a:t>injection. </a:t>
            </a:r>
            <a:endParaRPr lang="en-US" i="1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Method</a:t>
            </a:r>
          </a:p>
          <a:p>
            <a:pPr lvl="1"/>
            <a:r>
              <a:rPr lang="en-US" dirty="0"/>
              <a:t>Hargreaves test (Plantar </a:t>
            </a:r>
            <a:r>
              <a:rPr lang="en-US" dirty="0" smtClean="0"/>
              <a:t>test)</a:t>
            </a:r>
          </a:p>
          <a:p>
            <a:pPr lvl="2"/>
            <a:r>
              <a:rPr lang="en-US" dirty="0" smtClean="0"/>
              <a:t>To evaluate </a:t>
            </a:r>
            <a:r>
              <a:rPr lang="en-US" dirty="0"/>
              <a:t>thermal </a:t>
            </a:r>
            <a:r>
              <a:rPr lang="en-US" dirty="0" smtClean="0"/>
              <a:t>hyperalgesia, used </a:t>
            </a:r>
            <a:r>
              <a:rPr lang="en-US" dirty="0"/>
              <a:t>a </a:t>
            </a:r>
            <a:r>
              <a:rPr lang="en-US" dirty="0" smtClean="0"/>
              <a:t>radiant heat-emitting device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latency to </a:t>
            </a:r>
            <a:r>
              <a:rPr lang="en-US" dirty="0" smtClean="0"/>
              <a:t>paw withdrawal </a:t>
            </a:r>
            <a:r>
              <a:rPr lang="en-US" dirty="0"/>
              <a:t>was recorded </a:t>
            </a:r>
            <a:r>
              <a:rPr lang="en-US" dirty="0" smtClean="0"/>
              <a:t>automatically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epeated </a:t>
            </a:r>
            <a:r>
              <a:rPr lang="en-US" dirty="0"/>
              <a:t>five times at 5 min </a:t>
            </a:r>
            <a:r>
              <a:rPr lang="en-US" dirty="0" smtClean="0"/>
              <a:t>intervals on </a:t>
            </a:r>
            <a:r>
              <a:rPr lang="en-US" dirty="0"/>
              <a:t>each </a:t>
            </a:r>
            <a:r>
              <a:rPr lang="en-US" dirty="0" smtClean="0"/>
              <a:t>paw, </a:t>
            </a:r>
            <a:r>
              <a:rPr lang="en-US" dirty="0"/>
              <a:t>the averages of the five measurements were </a:t>
            </a:r>
            <a:r>
              <a:rPr lang="en-US" dirty="0" smtClean="0"/>
              <a:t>taken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CPP (Conditioned place preference)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tandard three compartment apparatus </a:t>
            </a:r>
            <a:r>
              <a:rPr lang="en-US" dirty="0"/>
              <a:t>(</a:t>
            </a:r>
            <a:r>
              <a:rPr lang="en-US" dirty="0" err="1"/>
              <a:t>Stoelting</a:t>
            </a:r>
            <a:r>
              <a:rPr lang="en-US" dirty="0"/>
              <a:t>) consisting of two </a:t>
            </a:r>
            <a:r>
              <a:rPr lang="en-US" dirty="0" smtClean="0"/>
              <a:t>large compartments of </a:t>
            </a:r>
            <a:r>
              <a:rPr lang="en-US" dirty="0"/>
              <a:t>equal size (</a:t>
            </a:r>
            <a:r>
              <a:rPr lang="en-US" dirty="0" smtClean="0"/>
              <a:t>45 x 40 x  </a:t>
            </a:r>
            <a:r>
              <a:rPr lang="en-US" dirty="0"/>
              <a:t>35 cm) joined by a tunnel (</a:t>
            </a:r>
            <a:r>
              <a:rPr lang="en-US" dirty="0" smtClean="0"/>
              <a:t>40 x 9 x35 cm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Method </a:t>
            </a:r>
          </a:p>
          <a:p>
            <a:pPr lvl="1"/>
            <a:r>
              <a:rPr lang="en-US" dirty="0" smtClean="0"/>
              <a:t>SPT (Sucrose preference test)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nimals </a:t>
            </a:r>
            <a:r>
              <a:rPr lang="en-US" dirty="0"/>
              <a:t>were trained for 2–7 d to drink from two </a:t>
            </a:r>
            <a:r>
              <a:rPr lang="en-US" dirty="0" smtClean="0"/>
              <a:t>bottles (1</a:t>
            </a:r>
            <a:r>
              <a:rPr lang="en-US" dirty="0"/>
              <a:t>% sucrose solution vs water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FST (Forced swim test)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Locomotor </a:t>
            </a:r>
            <a:r>
              <a:rPr lang="en-US" dirty="0" smtClean="0"/>
              <a:t>activities</a:t>
            </a:r>
          </a:p>
          <a:p>
            <a:pPr lvl="2"/>
            <a:r>
              <a:rPr lang="en-US" dirty="0" smtClean="0"/>
              <a:t>Using </a:t>
            </a:r>
            <a:r>
              <a:rPr lang="en-US" dirty="0"/>
              <a:t>video analysis software (ANY-maze), </a:t>
            </a:r>
            <a:r>
              <a:rPr lang="en-US" dirty="0" smtClean="0"/>
              <a:t>animal movements </a:t>
            </a:r>
            <a:r>
              <a:rPr lang="en-US" dirty="0"/>
              <a:t>were tracked during a 30 min test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1" y="381961"/>
            <a:ext cx="849312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451" b="1">
                <a:latin typeface="Arial" panose="020B0604020202020204" pitchFamily="34" charset="0"/>
              </a:rPr>
              <a:t>SNI evokes sensory and depressive symptoms of chronic pain.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" y="6270121"/>
            <a:ext cx="170496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2632681"/>
            <a:ext cx="7804800" cy="158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089" b="1">
                <a:latin typeface="Arial" panose="020B0604020202020204" pitchFamily="34" charset="0"/>
              </a:rPr>
              <a:t>Michelle Lee et al. J. Neurosci. 2015;35:5247-5259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907">
                <a:latin typeface="Arial" panose="020B0604020202020204" pitchFamily="34" charset="0"/>
              </a:rPr>
              <a:t>©2015 by Society for Neuroscience</a:t>
            </a:r>
          </a:p>
        </p:txBody>
      </p:sp>
    </p:spTree>
    <p:extLst>
      <p:ext uri="{BB962C8B-B14F-4D97-AF65-F5344CB8AC3E}">
        <p14:creationId xmlns:p14="http://schemas.microsoft.com/office/powerpoint/2010/main" val="2185896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1" y="381961"/>
            <a:ext cx="849312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451" b="1">
                <a:latin typeface="Arial" panose="020B0604020202020204" pitchFamily="34" charset="0"/>
              </a:rPr>
              <a:t>Functional expression of ChR2 in PL-PFC neurons.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" y="6270121"/>
            <a:ext cx="170496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657801"/>
            <a:ext cx="7804800" cy="353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089" b="1">
                <a:latin typeface="Arial" panose="020B0604020202020204" pitchFamily="34" charset="0"/>
              </a:rPr>
              <a:t>Michelle Lee et al. J. Neurosci. 2015;35:5247-5259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907">
                <a:latin typeface="Arial" panose="020B0604020202020204" pitchFamily="34" charset="0"/>
              </a:rPr>
              <a:t>©2015 by Society for Neuroscience</a:t>
            </a:r>
          </a:p>
        </p:txBody>
      </p:sp>
    </p:spTree>
    <p:extLst>
      <p:ext uri="{BB962C8B-B14F-4D97-AF65-F5344CB8AC3E}">
        <p14:creationId xmlns:p14="http://schemas.microsoft.com/office/powerpoint/2010/main" val="51752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1" y="381961"/>
            <a:ext cx="849312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451" b="1" dirty="0">
                <a:latin typeface="Arial" panose="020B0604020202020204" pitchFamily="34" charset="0"/>
              </a:rPr>
              <a:t>Activation of PL-PFC neurons relieves sensory allodynia in a rat chronic neuropathic pain (SNI) model.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" y="6270121"/>
            <a:ext cx="170496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953001"/>
            <a:ext cx="7804800" cy="29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089" b="1" dirty="0">
                <a:latin typeface="Arial" panose="020B0604020202020204" pitchFamily="34" charset="0"/>
              </a:rPr>
              <a:t>Michelle Lee et al. J. </a:t>
            </a:r>
            <a:r>
              <a:rPr lang="en-GB" altLang="en-US" sz="1089" b="1" dirty="0" err="1">
                <a:latin typeface="Arial" panose="020B0604020202020204" pitchFamily="34" charset="0"/>
              </a:rPr>
              <a:t>Neurosci</a:t>
            </a:r>
            <a:r>
              <a:rPr lang="en-GB" altLang="en-US" sz="1089" b="1" dirty="0">
                <a:latin typeface="Arial" panose="020B0604020202020204" pitchFamily="34" charset="0"/>
              </a:rPr>
              <a:t>. 2015;35:5247-5259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907">
                <a:latin typeface="Arial" panose="020B0604020202020204" pitchFamily="34" charset="0"/>
              </a:rPr>
              <a:t>©2015 by Society for Neuroscience</a:t>
            </a:r>
          </a:p>
        </p:txBody>
      </p:sp>
    </p:spTree>
    <p:extLst>
      <p:ext uri="{BB962C8B-B14F-4D97-AF65-F5344CB8AC3E}">
        <p14:creationId xmlns:p14="http://schemas.microsoft.com/office/powerpoint/2010/main" val="1376717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1" y="381961"/>
            <a:ext cx="849312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451" b="1">
                <a:latin typeface="Arial" panose="020B0604020202020204" pitchFamily="34" charset="0"/>
              </a:rPr>
              <a:t>Activation of PL-PFC neurons elevates acute nociceptive threshold and relieves chronic neuropathic pain.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" y="6270121"/>
            <a:ext cx="170496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2066761"/>
            <a:ext cx="7804800" cy="271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089" b="1">
                <a:latin typeface="Arial" panose="020B0604020202020204" pitchFamily="34" charset="0"/>
              </a:rPr>
              <a:t>Michelle Lee et al. J. Neurosci. 2015;35:5247-5259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907">
                <a:latin typeface="Arial" panose="020B0604020202020204" pitchFamily="34" charset="0"/>
              </a:rPr>
              <a:t>©2015 by Society for Neuroscience</a:t>
            </a:r>
          </a:p>
        </p:txBody>
      </p:sp>
    </p:spTree>
    <p:extLst>
      <p:ext uri="{BB962C8B-B14F-4D97-AF65-F5344CB8AC3E}">
        <p14:creationId xmlns:p14="http://schemas.microsoft.com/office/powerpoint/2010/main" val="1774219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1" y="381961"/>
            <a:ext cx="849312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451" b="1">
                <a:latin typeface="Arial" panose="020B0604020202020204" pitchFamily="34" charset="0"/>
              </a:rPr>
              <a:t>Prefrontal activation relieves the aversive quality and depressive symptoms associated with chronic pain.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" y="6270121"/>
            <a:ext cx="170496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611721"/>
            <a:ext cx="7804800" cy="362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089" b="1">
                <a:latin typeface="Arial" panose="020B0604020202020204" pitchFamily="34" charset="0"/>
              </a:rPr>
              <a:t>Michelle Lee et al. J. Neurosci. 2015;35:5247-5259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907">
                <a:latin typeface="Arial" panose="020B0604020202020204" pitchFamily="34" charset="0"/>
              </a:rPr>
              <a:t>©2015 by Society for Neuroscience</a:t>
            </a:r>
          </a:p>
        </p:txBody>
      </p:sp>
    </p:spTree>
    <p:extLst>
      <p:ext uri="{BB962C8B-B14F-4D97-AF65-F5344CB8AC3E}">
        <p14:creationId xmlns:p14="http://schemas.microsoft.com/office/powerpoint/2010/main" val="2238856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1" y="381961"/>
            <a:ext cx="849312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451" b="1">
                <a:latin typeface="Arial" panose="020B0604020202020204" pitchFamily="34" charset="0"/>
              </a:rPr>
              <a:t>Light treatment in the NAc core selectively activates axon terminals of prefrontal neurons that project to the NAc core.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" y="6270121"/>
            <a:ext cx="170496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417321"/>
            <a:ext cx="7804800" cy="40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089" b="1">
                <a:latin typeface="Arial" panose="020B0604020202020204" pitchFamily="34" charset="0"/>
              </a:rPr>
              <a:t>Michelle Lee et al. J. Neurosci. 2015;35:5247-5259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907">
                <a:latin typeface="Arial" panose="020B0604020202020204" pitchFamily="34" charset="0"/>
              </a:rPr>
              <a:t>©2015 by Society for Neuroscience</a:t>
            </a:r>
          </a:p>
        </p:txBody>
      </p:sp>
    </p:spTree>
    <p:extLst>
      <p:ext uri="{BB962C8B-B14F-4D97-AF65-F5344CB8AC3E}">
        <p14:creationId xmlns:p14="http://schemas.microsoft.com/office/powerpoint/2010/main" val="1090880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1" y="381961"/>
            <a:ext cx="849312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451" b="1">
                <a:latin typeface="Arial" panose="020B0604020202020204" pitchFamily="34" charset="0"/>
              </a:rPr>
              <a:t>Activation of prefrontal projections to the NAc core has antinociceptive effects in the chronic neuropathic pain state.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" y="6270121"/>
            <a:ext cx="170496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2678761"/>
            <a:ext cx="7804800" cy="149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089" b="1">
                <a:latin typeface="Arial" panose="020B0604020202020204" pitchFamily="34" charset="0"/>
              </a:rPr>
              <a:t>Michelle Lee et al. J. Neurosci. 2015;35:5247-5259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907">
                <a:latin typeface="Arial" panose="020B0604020202020204" pitchFamily="34" charset="0"/>
              </a:rPr>
              <a:t>©2015 by Society for Neuroscience</a:t>
            </a:r>
          </a:p>
        </p:txBody>
      </p:sp>
    </p:spTree>
    <p:extLst>
      <p:ext uri="{BB962C8B-B14F-4D97-AF65-F5344CB8AC3E}">
        <p14:creationId xmlns:p14="http://schemas.microsoft.com/office/powerpoint/2010/main" val="3050549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1" y="381961"/>
            <a:ext cx="849312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451" b="1" dirty="0">
                <a:latin typeface="Arial" panose="020B0604020202020204" pitchFamily="34" charset="0"/>
              </a:rPr>
              <a:t>Activation of prefrontal projections to the </a:t>
            </a:r>
            <a:r>
              <a:rPr lang="en-GB" altLang="en-US" sz="1451" b="1" dirty="0" err="1">
                <a:latin typeface="Arial" panose="020B0604020202020204" pitchFamily="34" charset="0"/>
              </a:rPr>
              <a:t>NAc</a:t>
            </a:r>
            <a:r>
              <a:rPr lang="en-GB" altLang="en-US" sz="1451" b="1" dirty="0">
                <a:latin typeface="Arial" panose="020B0604020202020204" pitchFamily="34" charset="0"/>
              </a:rPr>
              <a:t> core relieves the affective symptoms associated with chronic pain.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" y="6270121"/>
            <a:ext cx="170496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40" y="979561"/>
            <a:ext cx="3945600" cy="48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0064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089" b="1">
                <a:latin typeface="Arial" panose="020B0604020202020204" pitchFamily="34" charset="0"/>
              </a:rPr>
              <a:t>Michelle Lee et al. J. Neurosci. 2015;35:5247-5259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907">
                <a:latin typeface="Arial" panose="020B0604020202020204" pitchFamily="34" charset="0"/>
              </a:rPr>
              <a:t>©2015 by Society for Neuroscience</a:t>
            </a:r>
          </a:p>
        </p:txBody>
      </p:sp>
    </p:spTree>
    <p:extLst>
      <p:ext uri="{BB962C8B-B14F-4D97-AF65-F5344CB8AC3E}">
        <p14:creationId xmlns:p14="http://schemas.microsoft.com/office/powerpoint/2010/main" val="420080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background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Method</a:t>
            </a:r>
          </a:p>
          <a:p>
            <a:pPr lvl="1"/>
            <a:r>
              <a:rPr lang="en-US" i="1" dirty="0"/>
              <a:t>Open</a:t>
            </a:r>
            <a:r>
              <a:rPr lang="en-US" dirty="0"/>
              <a:t>-</a:t>
            </a:r>
            <a:r>
              <a:rPr lang="en-US" i="1" dirty="0"/>
              <a:t>field test and </a:t>
            </a:r>
            <a:r>
              <a:rPr lang="en-US" i="1" dirty="0" smtClean="0"/>
              <a:t>micro</a:t>
            </a:r>
            <a:r>
              <a:rPr lang="en-US" dirty="0" smtClean="0"/>
              <a:t>-</a:t>
            </a:r>
            <a:r>
              <a:rPr lang="en-US" i="1" dirty="0" smtClean="0"/>
              <a:t>injections</a:t>
            </a:r>
          </a:p>
          <a:p>
            <a:pPr lvl="2"/>
            <a:r>
              <a:rPr lang="en-US" dirty="0" smtClean="0"/>
              <a:t>The open </a:t>
            </a:r>
            <a:r>
              <a:rPr lang="en-US" dirty="0"/>
              <a:t>field test was used to determine whether micro-injection </a:t>
            </a:r>
            <a:r>
              <a:rPr lang="en-US" dirty="0" smtClean="0"/>
              <a:t>of </a:t>
            </a:r>
            <a:r>
              <a:rPr lang="en-US" dirty="0"/>
              <a:t>bupivacaine into the </a:t>
            </a:r>
            <a:r>
              <a:rPr lang="en-US" dirty="0" err="1"/>
              <a:t>NuAc</a:t>
            </a:r>
            <a:r>
              <a:rPr lang="en-US" dirty="0"/>
              <a:t> affected the animals’ </a:t>
            </a:r>
            <a:r>
              <a:rPr lang="en-US" dirty="0" smtClean="0"/>
              <a:t>motor behavior - </a:t>
            </a:r>
            <a:r>
              <a:rPr lang="en-US" dirty="0"/>
              <a:t>(i.e. their ability to elevate their paw </a:t>
            </a:r>
            <a:r>
              <a:rPr lang="en-US" dirty="0" smtClean="0"/>
              <a:t>following </a:t>
            </a:r>
            <a:r>
              <a:rPr lang="en-US" dirty="0"/>
              <a:t>the formalin injection</a:t>
            </a:r>
            <a:r>
              <a:rPr lang="en-US" dirty="0" smtClean="0"/>
              <a:t>).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 Animals were </a:t>
            </a:r>
            <a:r>
              <a:rPr lang="en-US" dirty="0"/>
              <a:t>placed in an open field which consisted of an open </a:t>
            </a:r>
            <a:r>
              <a:rPr lang="en-US" dirty="0" smtClean="0"/>
              <a:t>area.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r>
              <a:rPr lang="en-US" dirty="0"/>
              <a:t>Motor activity was measured as the number of </a:t>
            </a:r>
            <a:r>
              <a:rPr lang="en-US" dirty="0" smtClean="0"/>
              <a:t>lines </a:t>
            </a:r>
            <a:r>
              <a:rPr lang="en-US" dirty="0"/>
              <a:t>crossed and the amount of time the animal spent moving</a:t>
            </a:r>
            <a:r>
              <a:rPr lang="en-US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1" y="381961"/>
            <a:ext cx="849312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451" b="1">
                <a:latin typeface="Arial" panose="020B0604020202020204" pitchFamily="34" charset="0"/>
              </a:rPr>
              <a:t>NBQX in the NAc blocks the pain-relieving effects of photoactivation of the PL-PFC.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" y="6270121"/>
            <a:ext cx="1704960" cy="3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1" y="979561"/>
            <a:ext cx="7761600" cy="48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9264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089" b="1">
                <a:latin typeface="Arial" panose="020B0604020202020204" pitchFamily="34" charset="0"/>
              </a:rPr>
              <a:t>Michelle Lee et al. J. Neurosci. 2015;35:5247-5259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907">
                <a:latin typeface="Arial" panose="020B0604020202020204" pitchFamily="34" charset="0"/>
              </a:rPr>
              <a:t>©2015 by Society for Neuroscience</a:t>
            </a:r>
          </a:p>
        </p:txBody>
      </p:sp>
    </p:spTree>
    <p:extLst>
      <p:ext uri="{BB962C8B-B14F-4D97-AF65-F5344CB8AC3E}">
        <p14:creationId xmlns:p14="http://schemas.microsoft.com/office/powerpoint/2010/main" val="3690529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O</a:t>
            </a:r>
            <a:r>
              <a:rPr lang="en-US" dirty="0" err="1" smtClean="0"/>
              <a:t>ptogenetic</a:t>
            </a:r>
            <a:r>
              <a:rPr lang="en-US" dirty="0" smtClean="0"/>
              <a:t> </a:t>
            </a:r>
            <a:r>
              <a:rPr lang="en-US" dirty="0"/>
              <a:t>activation of the PFC produces strong </a:t>
            </a:r>
            <a:r>
              <a:rPr lang="en-US" dirty="0" err="1"/>
              <a:t>antinociceptive</a:t>
            </a:r>
            <a:r>
              <a:rPr lang="en-US" dirty="0"/>
              <a:t> effects in a rat model (spared nerve injury model) </a:t>
            </a:r>
            <a:r>
              <a:rPr lang="en-US" dirty="0" smtClean="0"/>
              <a:t>of persistent </a:t>
            </a:r>
            <a:r>
              <a:rPr lang="en-US" dirty="0"/>
              <a:t>neuropathic </a:t>
            </a:r>
            <a:r>
              <a:rPr lang="en-US" dirty="0" smtClean="0"/>
              <a:t>pain</a:t>
            </a:r>
          </a:p>
          <a:p>
            <a:endParaRPr lang="en-US" dirty="0"/>
          </a:p>
          <a:p>
            <a:r>
              <a:rPr lang="en-US" dirty="0"/>
              <a:t>PFC activation also reduces the affective symptoms of pain. This pain-relieving function of the PFC is likely mediated by projections to the </a:t>
            </a:r>
            <a:r>
              <a:rPr lang="en-US" dirty="0" err="1"/>
              <a:t>Nac</a:t>
            </a:r>
            <a:r>
              <a:rPr lang="en-US" dirty="0"/>
              <a:t>, </a:t>
            </a:r>
            <a:r>
              <a:rPr lang="en-US" dirty="0" smtClean="0"/>
              <a:t>supporting </a:t>
            </a:r>
            <a:r>
              <a:rPr lang="en-US" dirty="0"/>
              <a:t>a novel role for </a:t>
            </a:r>
            <a:r>
              <a:rPr lang="en-US" dirty="0" err="1"/>
              <a:t>corticostriatal</a:t>
            </a:r>
            <a:r>
              <a:rPr lang="en-US" dirty="0"/>
              <a:t> circuitry in </a:t>
            </a:r>
            <a:r>
              <a:rPr lang="en-US" dirty="0" smtClean="0"/>
              <a:t>pain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635000"/>
            <a:ext cx="46609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" y="4064000"/>
            <a:ext cx="7620000" cy="317500"/>
          </a:xfrm>
          <a:prstGeom prst="rect">
            <a:avLst/>
          </a:prstGeom>
        </p:spPr>
        <p:txBody>
          <a:bodyPr/>
          <a:lstStyle/>
          <a:p>
            <a:r>
              <a:rPr lang="en-US" sz="1000" i="0" baseline="0">
                <a:latin typeface="Arial"/>
              </a:rPr>
              <a:t> Fig. 3. Mean time paw elevated during the early and late phases of the formalin test.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000" y="4889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latin typeface="Arial"/>
              </a:rPr>
              <a:t>Jane E. Magnusson,  Roxanne V. Martin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00" y="5270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b="1" i="0" baseline="0">
                <a:latin typeface="Arial"/>
              </a:rPr>
              <a:t> Additional evidence for the involvement of the basal ganglia in formalin-induced nociception: the role of the nucleus accumbens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000" y="5651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latin typeface="Arial"/>
              </a:rPr>
              <a:t>Brain Research, Volume 942, Issues 1–2, 2002, 128–132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6032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latin typeface="Arial"/>
              </a:rPr>
              <a:t>http://dx.doi.org/10.1016/S0006-8993(02)02489-7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present results </a:t>
            </a:r>
            <a:r>
              <a:rPr lang="en-US" dirty="0"/>
              <a:t>implicate </a:t>
            </a:r>
            <a:r>
              <a:rPr lang="en-US" dirty="0" smtClean="0"/>
              <a:t>the </a:t>
            </a:r>
            <a:r>
              <a:rPr lang="en-US" dirty="0"/>
              <a:t>involvement of the </a:t>
            </a:r>
            <a:r>
              <a:rPr lang="en-US" dirty="0" err="1"/>
              <a:t>NuAc</a:t>
            </a:r>
            <a:r>
              <a:rPr lang="en-US" dirty="0"/>
              <a:t> core, but not the </a:t>
            </a:r>
            <a:r>
              <a:rPr lang="en-US" dirty="0" err="1"/>
              <a:t>NuAc</a:t>
            </a:r>
            <a:r>
              <a:rPr lang="en-US" dirty="0"/>
              <a:t> shell, </a:t>
            </a:r>
            <a:r>
              <a:rPr lang="en-US" dirty="0" smtClean="0"/>
              <a:t>as </a:t>
            </a:r>
            <a:r>
              <a:rPr lang="en-US" dirty="0"/>
              <a:t>playing a direct role in the modulation of </a:t>
            </a:r>
            <a:r>
              <a:rPr lang="en-US" dirty="0" smtClean="0"/>
              <a:t>persistent </a:t>
            </a:r>
            <a:r>
              <a:rPr lang="en-US" dirty="0"/>
              <a:t>nociception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Additionally, by way of the </a:t>
            </a:r>
            <a:r>
              <a:rPr lang="en-US" dirty="0" smtClean="0"/>
              <a:t>dopaminergic </a:t>
            </a:r>
            <a:r>
              <a:rPr lang="en-US" dirty="0"/>
              <a:t>pathways between the areas of the </a:t>
            </a:r>
            <a:r>
              <a:rPr lang="en-US" dirty="0" err="1"/>
              <a:t>NuAc</a:t>
            </a:r>
            <a:r>
              <a:rPr lang="en-US" dirty="0"/>
              <a:t> and other areas </a:t>
            </a:r>
            <a:r>
              <a:rPr lang="en-US" dirty="0" smtClean="0"/>
              <a:t>of </a:t>
            </a:r>
            <a:r>
              <a:rPr lang="en-US" dirty="0"/>
              <a:t>the brain, these results provide additional evidence for </a:t>
            </a:r>
            <a:r>
              <a:rPr lang="en-US" dirty="0" smtClean="0"/>
              <a:t>the </a:t>
            </a:r>
            <a:r>
              <a:rPr lang="en-US" dirty="0"/>
              <a:t>involvement of dopamine in nociception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background paper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" y="1496403"/>
            <a:ext cx="9052560" cy="47335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background </a:t>
            </a:r>
            <a:r>
              <a:rPr lang="en-US" dirty="0"/>
              <a:t>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Method</a:t>
            </a:r>
          </a:p>
          <a:p>
            <a:pPr lvl="1"/>
            <a:r>
              <a:rPr lang="en-US" b="1" dirty="0"/>
              <a:t>Pain and mood </a:t>
            </a:r>
            <a:r>
              <a:rPr lang="en-US" b="1" dirty="0" smtClean="0"/>
              <a:t>parameters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short form of the McGill pain questionnaire (MPQ</a:t>
            </a:r>
            <a:r>
              <a:rPr lang="en-US" dirty="0" smtClean="0"/>
              <a:t>)</a:t>
            </a:r>
          </a:p>
          <a:p>
            <a:pPr lvl="3"/>
            <a:r>
              <a:rPr lang="en-US" dirty="0"/>
              <a:t>12 sensory and 4 affective descriptors </a:t>
            </a:r>
            <a:endParaRPr lang="en-US" dirty="0" smtClean="0"/>
          </a:p>
          <a:p>
            <a:pPr lvl="2"/>
            <a:r>
              <a:rPr lang="en-US" dirty="0"/>
              <a:t>Positive Affect Negative Affect Score (PANAS</a:t>
            </a:r>
            <a:r>
              <a:rPr lang="en-US" dirty="0" smtClean="0"/>
              <a:t>)</a:t>
            </a:r>
          </a:p>
          <a:p>
            <a:pPr lvl="3"/>
            <a:r>
              <a:rPr lang="en-US" dirty="0"/>
              <a:t>includes 60 items </a:t>
            </a:r>
            <a:endParaRPr lang="en-US" dirty="0" smtClean="0"/>
          </a:p>
          <a:p>
            <a:pPr lvl="3"/>
            <a:r>
              <a:rPr lang="en-US" dirty="0"/>
              <a:t>measures positive and negative </a:t>
            </a:r>
            <a:r>
              <a:rPr lang="en-US" dirty="0" smtClean="0"/>
              <a:t>affect</a:t>
            </a:r>
          </a:p>
          <a:p>
            <a:pPr lvl="2"/>
            <a:r>
              <a:rPr lang="en-US" dirty="0"/>
              <a:t>Beck’s Depression </a:t>
            </a:r>
            <a:r>
              <a:rPr lang="en-US" dirty="0" smtClean="0"/>
              <a:t>Inventory</a:t>
            </a:r>
          </a:p>
          <a:p>
            <a:pPr lvl="2"/>
            <a:endParaRPr lang="en-US" dirty="0" smtClean="0"/>
          </a:p>
          <a:p>
            <a:pPr lvl="1"/>
            <a:r>
              <a:rPr lang="en-US" b="1" dirty="0"/>
              <a:t>Scanning parameters </a:t>
            </a:r>
            <a:r>
              <a:rPr lang="en-US" b="1" dirty="0" smtClean="0"/>
              <a:t>(fMRI)</a:t>
            </a:r>
          </a:p>
          <a:p>
            <a:pPr lvl="2"/>
            <a:r>
              <a:rPr lang="fr-FR" dirty="0"/>
              <a:t>MPRAGE type T1-anatomical </a:t>
            </a:r>
            <a:r>
              <a:rPr lang="fr-FR" dirty="0" err="1"/>
              <a:t>brain</a:t>
            </a:r>
            <a:r>
              <a:rPr lang="fr-FR" dirty="0"/>
              <a:t> images </a:t>
            </a:r>
            <a:endParaRPr lang="fr-FR" dirty="0" smtClean="0"/>
          </a:p>
          <a:p>
            <a:pPr lvl="2"/>
            <a:r>
              <a:rPr lang="en-US" dirty="0"/>
              <a:t>3T Siemens Trio whole-body </a:t>
            </a:r>
            <a:r>
              <a:rPr lang="en-US" dirty="0" smtClean="0"/>
              <a:t>scanner</a:t>
            </a:r>
          </a:p>
          <a:p>
            <a:pPr marL="1371600" lvl="3" indent="0">
              <a:buNone/>
            </a:pP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background </a:t>
            </a:r>
            <a:r>
              <a:rPr lang="en-US" dirty="0" smtClean="0"/>
              <a:t>paper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Method</a:t>
            </a:r>
          </a:p>
          <a:p>
            <a:pPr lvl="1"/>
            <a:r>
              <a:rPr lang="en-US" b="1" dirty="0"/>
              <a:t>Voxel based morphometry (VB</a:t>
            </a:r>
            <a:r>
              <a:rPr lang="en-US" dirty="0"/>
              <a:t>M</a:t>
            </a:r>
            <a:r>
              <a:rPr lang="en-US" b="1" dirty="0" smtClean="0"/>
              <a:t>)</a:t>
            </a:r>
          </a:p>
          <a:p>
            <a:pPr lvl="2"/>
            <a:r>
              <a:rPr lang="en-US" dirty="0"/>
              <a:t>Longitudinal changes in gray matter </a:t>
            </a:r>
            <a:r>
              <a:rPr lang="en-US" dirty="0" smtClean="0"/>
              <a:t>density</a:t>
            </a:r>
            <a:endParaRPr lang="en-US" b="1" dirty="0" smtClean="0"/>
          </a:p>
          <a:p>
            <a:pPr lvl="2"/>
            <a:r>
              <a:rPr lang="en-US" dirty="0"/>
              <a:t>VBM using FSL 4.1.4. First, a left-right–symmetric study-specific gray matter template </a:t>
            </a:r>
            <a:endParaRPr lang="en-US" dirty="0" smtClean="0"/>
          </a:p>
          <a:p>
            <a:pPr lvl="2"/>
            <a:r>
              <a:rPr lang="en-US" dirty="0"/>
              <a:t>images were smoothed with isotropic Gaussian </a:t>
            </a:r>
            <a:r>
              <a:rPr lang="en-US" dirty="0" smtClean="0"/>
              <a:t>kernel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Functional connectivity </a:t>
            </a:r>
            <a:r>
              <a:rPr lang="en-US" b="1" dirty="0" smtClean="0"/>
              <a:t>analysis</a:t>
            </a:r>
          </a:p>
          <a:p>
            <a:pPr lvl="2"/>
            <a:r>
              <a:rPr lang="en-US" dirty="0"/>
              <a:t>Functional correlation maps were produced using a well-validated </a:t>
            </a:r>
            <a:r>
              <a:rPr lang="en-US" dirty="0" smtClean="0"/>
              <a:t>method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background paper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</a:p>
          <a:p>
            <a:pPr lvl="1"/>
            <a:r>
              <a:rPr lang="en-US" b="1" dirty="0"/>
              <a:t>ROI </a:t>
            </a:r>
            <a:r>
              <a:rPr lang="en-US" b="1" dirty="0" smtClean="0"/>
              <a:t>analysis</a:t>
            </a:r>
          </a:p>
          <a:p>
            <a:pPr lvl="2"/>
            <a:r>
              <a:rPr lang="en-US" dirty="0"/>
              <a:t>Differences in gray matter density changes across group and visits were </a:t>
            </a:r>
            <a:r>
              <a:rPr lang="en-US" dirty="0" smtClean="0"/>
              <a:t>performed</a:t>
            </a:r>
          </a:p>
          <a:p>
            <a:pPr lvl="2"/>
            <a:r>
              <a:rPr lang="en-US" dirty="0"/>
              <a:t>Anatomical ROIs (</a:t>
            </a:r>
            <a:r>
              <a:rPr lang="en-US" dirty="0" err="1"/>
              <a:t>aROI</a:t>
            </a:r>
            <a:r>
              <a:rPr lang="en-US" dirty="0"/>
              <a:t>) were defined from the VBM longitudinal analysis </a:t>
            </a:r>
            <a:endParaRPr lang="en-US" dirty="0" smtClean="0"/>
          </a:p>
          <a:p>
            <a:pPr lvl="2"/>
            <a:r>
              <a:rPr lang="en-US" dirty="0"/>
              <a:t>D</a:t>
            </a:r>
            <a:r>
              <a:rPr lang="en-US" dirty="0" smtClean="0"/>
              <a:t>etermined </a:t>
            </a:r>
            <a:r>
              <a:rPr lang="en-US" dirty="0"/>
              <a:t>by averaging the gray matter density for all voxels in the given </a:t>
            </a:r>
            <a:r>
              <a:rPr lang="en-US" dirty="0" smtClean="0"/>
              <a:t>ROI</a:t>
            </a:r>
          </a:p>
          <a:p>
            <a:pPr lvl="2"/>
            <a:r>
              <a:rPr lang="en-US" dirty="0" smtClean="0"/>
              <a:t>Using </a:t>
            </a:r>
            <a:r>
              <a:rPr lang="en-US" dirty="0"/>
              <a:t>a repeated-measure ANCOVA with gender and age as </a:t>
            </a:r>
            <a:r>
              <a:rPr lang="en-US" dirty="0" smtClean="0"/>
              <a:t>confounds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D7B3-277C-437B-96DB-2C7BD9D680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2900</Words>
  <Application>Microsoft Office PowerPoint</Application>
  <PresentationFormat>On-screen Show (4:3)</PresentationFormat>
  <Paragraphs>185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1st background paper</vt:lpstr>
      <vt:lpstr>1st background paper</vt:lpstr>
      <vt:lpstr>1st background paper</vt:lpstr>
      <vt:lpstr>PowerPoint Presentation</vt:lpstr>
      <vt:lpstr>Summary</vt:lpstr>
      <vt:lpstr>2nd background paper</vt:lpstr>
      <vt:lpstr>2nd background paper</vt:lpstr>
      <vt:lpstr>2nd background paper </vt:lpstr>
      <vt:lpstr>2nd background paper </vt:lpstr>
      <vt:lpstr>2nd background paper</vt:lpstr>
      <vt:lpstr>2nd background paper</vt:lpstr>
      <vt:lpstr>2nd background paper</vt:lpstr>
      <vt:lpstr>Summary</vt:lpstr>
      <vt:lpstr>Main Paper</vt:lpstr>
      <vt:lpstr>Main Paper</vt:lpstr>
      <vt:lpstr>Main Paper</vt:lpstr>
      <vt:lpstr>Main Paper</vt:lpstr>
      <vt:lpstr>Main Paper</vt:lpstr>
      <vt:lpstr>Main Paper</vt:lpstr>
      <vt:lpstr>Main Paper</vt:lpstr>
      <vt:lpstr>Main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Kc, Bikash</dc:creator>
  <cp:lastModifiedBy>Cliff H Summers</cp:lastModifiedBy>
  <cp:revision>25</cp:revision>
  <dcterms:created xsi:type="dcterms:W3CDTF">2016-04-28T22:06:07Z</dcterms:created>
  <dcterms:modified xsi:type="dcterms:W3CDTF">2016-04-29T18:12:22Z</dcterms:modified>
</cp:coreProperties>
</file>